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265" r:id="rId6"/>
    <p:sldId id="267" r:id="rId7"/>
    <p:sldId id="266" r:id="rId8"/>
    <p:sldId id="268" r:id="rId9"/>
    <p:sldId id="269" r:id="rId10"/>
    <p:sldId id="270" r:id="rId11"/>
    <p:sldId id="271" r:id="rId12"/>
    <p:sldId id="272" r:id="rId13"/>
    <p:sldId id="285" r:id="rId14"/>
    <p:sldId id="296" r:id="rId15"/>
    <p:sldId id="297" r:id="rId16"/>
    <p:sldId id="298" r:id="rId17"/>
    <p:sldId id="299" r:id="rId18"/>
    <p:sldId id="343" r:id="rId19"/>
    <p:sldId id="340" r:id="rId20"/>
    <p:sldId id="342" r:id="rId21"/>
    <p:sldId id="284" r:id="rId22"/>
    <p:sldId id="282" r:id="rId23"/>
    <p:sldId id="281" r:id="rId24"/>
    <p:sldId id="280" r:id="rId25"/>
    <p:sldId id="273" r:id="rId26"/>
    <p:sldId id="278"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74526" autoAdjust="0"/>
  </p:normalViewPr>
  <p:slideViewPr>
    <p:cSldViewPr showGuides="1">
      <p:cViewPr varScale="1">
        <p:scale>
          <a:sx n="74" d="100"/>
          <a:sy n="74" d="100"/>
        </p:scale>
        <p:origin x="856" y="60"/>
      </p:cViewPr>
      <p:guideLst>
        <p:guide orient="horz" pos="2160"/>
        <p:guide pos="3839"/>
      </p:guideLst>
    </p:cSldViewPr>
  </p:slideViewPr>
  <p:notesTextViewPr>
    <p:cViewPr>
      <p:scale>
        <a:sx n="1" d="1"/>
        <a:sy n="1" d="1"/>
      </p:scale>
      <p:origin x="0" y="0"/>
    </p:cViewPr>
  </p:notesTextViewPr>
  <p:notesViewPr>
    <p:cSldViewPr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11/18/2020</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11/18/2020</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you sit is important to the dynamics of a meeting. The Leader should sit at the head of the table so everyone can see you and you can see them. The power players in the meeting typically grad a seat at the corner and the less dominate personalities site along the sides of the table. The person sitting at the opposite end of the table is also key. It is best to have a friendly face at the opposite end.</a:t>
            </a:r>
          </a:p>
          <a:p>
            <a:endParaRPr lang="en-US" dirty="0"/>
          </a:p>
          <a:p>
            <a:r>
              <a:rPr lang="en-US" dirty="0"/>
              <a:t>What’s the key thing for a president at the first meeting that we discussed last time? Be on time. If you arrive early and start the meeting on-time, other will adapt to your habit and arrive on-time. If you are late or don’t start the meeting </a:t>
            </a:r>
            <a:r>
              <a:rPr lang="en-US" dirty="0" err="1"/>
              <a:t>ontime</a:t>
            </a:r>
            <a:r>
              <a:rPr lang="en-US" dirty="0"/>
              <a:t>, the will adapt to that and show up late every time.</a:t>
            </a:r>
          </a:p>
          <a:p>
            <a:endParaRPr lang="en-US" dirty="0"/>
          </a:p>
          <a:p>
            <a:r>
              <a:rPr lang="en-US" dirty="0"/>
              <a:t>The president sets to tone with their actions and others will follow. Your style will be mirrored by others. If you are all business then that’s the tone others will take. If you are more social, or funny or pessimistic, the rest of the group will mirror that style. So decide what tone you want to set and try to be consistent from meeting to meeting.</a:t>
            </a:r>
          </a:p>
          <a:p>
            <a:endParaRPr lang="en-US" dirty="0"/>
          </a:p>
          <a:p>
            <a:r>
              <a:rPr lang="en-US" dirty="0"/>
              <a:t>The worst tone you can set is that being the leader is a burden. Sometimes leaders complain about how many hours they having to put in or what a pain it is to do a certain presidential task. Most of the time this is done to garner sympathy or praise, but the actual results are damaging. What members hear when the leader complaints about being the leader is that it is a terrible job to aspire to. Instead, the leader needs to be positive about their role and express gratitude for the opportunity to serve. This will inspire others to want to become the leader.</a:t>
            </a:r>
          </a:p>
          <a:p>
            <a:endParaRPr lang="en-US" dirty="0"/>
          </a:p>
          <a:p>
            <a:r>
              <a:rPr lang="en-US" dirty="0"/>
              <a:t>Finally on the tone setting front, keep the meeting on track. If at the first meeting you allow the group to go down a few rabbit holes, they will continue to do so. If you use some guiding language to steer them back to the agenda, you will be seen as a good leader.</a:t>
            </a:r>
          </a:p>
        </p:txBody>
      </p:sp>
      <p:sp>
        <p:nvSpPr>
          <p:cNvPr id="4" name="Slide Number Placeholder 3"/>
          <p:cNvSpPr>
            <a:spLocks noGrp="1"/>
          </p:cNvSpPr>
          <p:nvPr>
            <p:ph type="sldNum" sz="quarter" idx="5"/>
          </p:nvPr>
        </p:nvSpPr>
        <p:spPr/>
        <p:txBody>
          <a:bodyPr/>
          <a:lstStyle/>
          <a:p>
            <a:fld id="{6BB98AFB-CB0D-4DFE-87B9-B4B0D0DE73CD}" type="slidenum">
              <a:rPr lang="en-US" smtClean="0"/>
              <a:t>4</a:t>
            </a:fld>
            <a:endParaRPr lang="en-US" dirty="0"/>
          </a:p>
        </p:txBody>
      </p:sp>
    </p:spTree>
    <p:extLst>
      <p:ext uri="{BB962C8B-B14F-4D97-AF65-F5344CB8AC3E}">
        <p14:creationId xmlns:p14="http://schemas.microsoft.com/office/powerpoint/2010/main" val="379722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leader, you are generally in charge of setting the agenda for the meeting. This is a power that we see abused in a political setting often, so you need to be careful to send the right message to others that indicates you are open to their ideas. Actively seek input from others for agenda items and unless the topic is inappropriate include it on the agenda. </a:t>
            </a:r>
          </a:p>
          <a:p>
            <a:endParaRPr lang="en-US" dirty="0"/>
          </a:p>
          <a:p>
            <a:r>
              <a:rPr lang="en-US" dirty="0"/>
              <a:t>In addition to determining the agenda for the meeting, the leader also can decide the order of topics. In most cases, participants are most engaged and early in the agenda. For the best results, put the most important topics early in the agenda to take advantage of the participants energy and leave less important things until the end. If you have a topic that is emotionally charged and NOT important, put it last on the agenda so it does not distract from more important items.</a:t>
            </a:r>
          </a:p>
        </p:txBody>
      </p:sp>
      <p:sp>
        <p:nvSpPr>
          <p:cNvPr id="4" name="Slide Number Placeholder 3"/>
          <p:cNvSpPr>
            <a:spLocks noGrp="1"/>
          </p:cNvSpPr>
          <p:nvPr>
            <p:ph type="sldNum" sz="quarter" idx="5"/>
          </p:nvPr>
        </p:nvSpPr>
        <p:spPr/>
        <p:txBody>
          <a:bodyPr/>
          <a:lstStyle/>
          <a:p>
            <a:fld id="{6BB98AFB-CB0D-4DFE-87B9-B4B0D0DE73CD}" type="slidenum">
              <a:rPr lang="en-US" smtClean="0"/>
              <a:t>6</a:t>
            </a:fld>
            <a:endParaRPr lang="en-US" dirty="0"/>
          </a:p>
        </p:txBody>
      </p:sp>
    </p:spTree>
    <p:extLst>
      <p:ext uri="{BB962C8B-B14F-4D97-AF65-F5344CB8AC3E}">
        <p14:creationId xmlns:p14="http://schemas.microsoft.com/office/powerpoint/2010/main" val="360065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Famed business guru Stephen Covey came up with this quadrant diagram to help decide what’s important and what’s not? Quadrant 4 topics should never be on the agenda and the other three quadrants will probably help in organizing the agenda with Quad 1 items first, followed by 2 and 3.</a:t>
            </a:r>
          </a:p>
        </p:txBody>
      </p:sp>
      <p:sp>
        <p:nvSpPr>
          <p:cNvPr id="4" name="Slide Number Placeholder 3"/>
          <p:cNvSpPr>
            <a:spLocks noGrp="1"/>
          </p:cNvSpPr>
          <p:nvPr>
            <p:ph type="sldNum" sz="quarter" idx="5"/>
          </p:nvPr>
        </p:nvSpPr>
        <p:spPr/>
        <p:txBody>
          <a:bodyPr/>
          <a:lstStyle/>
          <a:p>
            <a:fld id="{6BB98AFB-CB0D-4DFE-87B9-B4B0D0DE73CD}" type="slidenum">
              <a:rPr lang="en-US" smtClean="0"/>
              <a:t>7</a:t>
            </a:fld>
            <a:endParaRPr lang="en-US" dirty="0"/>
          </a:p>
        </p:txBody>
      </p:sp>
    </p:spTree>
    <p:extLst>
      <p:ext uri="{BB962C8B-B14F-4D97-AF65-F5344CB8AC3E}">
        <p14:creationId xmlns:p14="http://schemas.microsoft.com/office/powerpoint/2010/main" val="5163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slide indicates, a leader should NOT share their opinion on an agenda item. It is against Roberts Rules of Order and unfair to others. As leader, you control the meeting flow and discussion. It would be inappropriate to also try to influence the outcome of a discussion by sharing your opinion. In a small, informal meeting of 3-5 people, it is probably not a big deal, but a Board of Directors meeting or other decision-making body it would be considered inappropriate.</a:t>
            </a:r>
          </a:p>
          <a:p>
            <a:endParaRPr lang="en-US" dirty="0"/>
          </a:p>
          <a:p>
            <a:r>
              <a:rPr lang="en-US" dirty="0"/>
              <a:t>If a leader really wants to speak to an issue, then they should turn over the control of the meeting during the entire discussion of that agenda item. Then, like every other participant, you may discuss the matter.</a:t>
            </a:r>
          </a:p>
        </p:txBody>
      </p:sp>
      <p:sp>
        <p:nvSpPr>
          <p:cNvPr id="4" name="Slide Number Placeholder 3"/>
          <p:cNvSpPr>
            <a:spLocks noGrp="1"/>
          </p:cNvSpPr>
          <p:nvPr>
            <p:ph type="sldNum" sz="quarter" idx="5"/>
          </p:nvPr>
        </p:nvSpPr>
        <p:spPr/>
        <p:txBody>
          <a:bodyPr/>
          <a:lstStyle/>
          <a:p>
            <a:fld id="{6BB98AFB-CB0D-4DFE-87B9-B4B0D0DE73CD}" type="slidenum">
              <a:rPr lang="en-US" smtClean="0"/>
              <a:t>8</a:t>
            </a:fld>
            <a:endParaRPr lang="en-US" dirty="0"/>
          </a:p>
        </p:txBody>
      </p:sp>
    </p:spTree>
    <p:extLst>
      <p:ext uri="{BB962C8B-B14F-4D97-AF65-F5344CB8AC3E}">
        <p14:creationId xmlns:p14="http://schemas.microsoft.com/office/powerpoint/2010/main" val="77712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leading the chapter Board meeting and you have a strategic plan, this should be the most important item on the agenda. Even if it is just an update as to the status of the plan, keep your strategic plan top of mind.</a:t>
            </a:r>
          </a:p>
          <a:p>
            <a:endParaRPr lang="en-US" dirty="0"/>
          </a:p>
          <a:p>
            <a:r>
              <a:rPr lang="en-US" dirty="0"/>
              <a:t>If your chapter does not have a strategic plan, just use the Covey Quadrants to decide what’s important on the agenda.</a:t>
            </a:r>
          </a:p>
        </p:txBody>
      </p:sp>
      <p:sp>
        <p:nvSpPr>
          <p:cNvPr id="4" name="Slide Number Placeholder 3"/>
          <p:cNvSpPr>
            <a:spLocks noGrp="1"/>
          </p:cNvSpPr>
          <p:nvPr>
            <p:ph type="sldNum" sz="quarter" idx="5"/>
          </p:nvPr>
        </p:nvSpPr>
        <p:spPr/>
        <p:txBody>
          <a:bodyPr/>
          <a:lstStyle/>
          <a:p>
            <a:fld id="{6BB98AFB-CB0D-4DFE-87B9-B4B0D0DE73CD}" type="slidenum">
              <a:rPr lang="en-US" smtClean="0"/>
              <a:t>9</a:t>
            </a:fld>
            <a:endParaRPr lang="en-US" dirty="0"/>
          </a:p>
        </p:txBody>
      </p:sp>
    </p:spTree>
    <p:extLst>
      <p:ext uri="{BB962C8B-B14F-4D97-AF65-F5344CB8AC3E}">
        <p14:creationId xmlns:p14="http://schemas.microsoft.com/office/powerpoint/2010/main" val="161120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13</a:t>
            </a:fld>
            <a:endParaRPr lang="en-US" dirty="0"/>
          </a:p>
        </p:txBody>
      </p:sp>
    </p:spTree>
    <p:extLst>
      <p:ext uri="{BB962C8B-B14F-4D97-AF65-F5344CB8AC3E}">
        <p14:creationId xmlns:p14="http://schemas.microsoft.com/office/powerpoint/2010/main" val="119737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child is out past curfew, it is human nature to start applying all of the worse case scenarios instead of positive explanations. Your members will assume the worse if you do not open your process and give them as much information </a:t>
            </a:r>
            <a:r>
              <a:rPr lang="en-US"/>
              <a:t>as possible.</a:t>
            </a:r>
          </a:p>
        </p:txBody>
      </p:sp>
      <p:sp>
        <p:nvSpPr>
          <p:cNvPr id="4" name="Slide Number Placeholder 3"/>
          <p:cNvSpPr>
            <a:spLocks noGrp="1"/>
          </p:cNvSpPr>
          <p:nvPr>
            <p:ph type="sldNum" sz="quarter" idx="5"/>
          </p:nvPr>
        </p:nvSpPr>
        <p:spPr/>
        <p:txBody>
          <a:bodyPr/>
          <a:lstStyle/>
          <a:p>
            <a:fld id="{6BB98AFB-CB0D-4DFE-87B9-B4B0D0DE73CD}" type="slidenum">
              <a:rPr lang="en-US" smtClean="0"/>
              <a:t>15</a:t>
            </a:fld>
            <a:endParaRPr lang="en-US" dirty="0"/>
          </a:p>
        </p:txBody>
      </p:sp>
    </p:spTree>
    <p:extLst>
      <p:ext uri="{BB962C8B-B14F-4D97-AF65-F5344CB8AC3E}">
        <p14:creationId xmlns:p14="http://schemas.microsoft.com/office/powerpoint/2010/main" val="2980745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Phillips Leadership and Consulting</a:t>
            </a:r>
            <a:endParaRPr dirty="0"/>
          </a:p>
        </p:txBody>
      </p:sp>
      <p:sp>
        <p:nvSpPr>
          <p:cNvPr id="4" name="Date Placeholder 3"/>
          <p:cNvSpPr>
            <a:spLocks noGrp="1"/>
          </p:cNvSpPr>
          <p:nvPr>
            <p:ph type="dt" sz="half" idx="10"/>
          </p:nvPr>
        </p:nvSpPr>
        <p:spPr/>
        <p:txBody>
          <a:bodyPr/>
          <a:lstStyle/>
          <a:p>
            <a:fld id="{3E0FA9E5-6744-4841-888F-9E7CC0C2B7EC}" type="datetimeFigureOut">
              <a:rPr lang="en-US"/>
              <a:t>11/18/2020</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11/18/2020</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11/18/2020</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11/18/2020</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11/18/2020</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11/18/2020</a:t>
            </a:fld>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3E0FA9E5-6744-4841-888F-9E7CC0C2B7EC}" type="datetimeFigureOut">
              <a:rPr lang="en-US"/>
              <a:t>11/18/2020</a:t>
            </a:fld>
            <a:endParaRPr dirty="0"/>
          </a:p>
        </p:txBody>
      </p:sp>
      <p:sp>
        <p:nvSpPr>
          <p:cNvPr id="9" name="Slide Number Placeholder 8"/>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3E0FA9E5-6744-4841-888F-9E7CC0C2B7EC}" type="datetimeFigureOut">
              <a:rPr lang="en-US"/>
              <a:t>11/18/2020</a:t>
            </a:fld>
            <a:endParaRPr dirty="0"/>
          </a:p>
        </p:txBody>
      </p:sp>
      <p:sp>
        <p:nvSpPr>
          <p:cNvPr id="5" name="Slide Number Placeholder 4"/>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3E0FA9E5-6744-4841-888F-9E7CC0C2B7EC}" type="datetimeFigureOut">
              <a:rPr lang="en-US"/>
              <a:t>11/18/2020</a:t>
            </a:fld>
            <a:endParaRPr dirty="0"/>
          </a:p>
        </p:txBody>
      </p:sp>
      <p:sp>
        <p:nvSpPr>
          <p:cNvPr id="4" name="Slide Number Placeholder 3"/>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11/18/2020</a:t>
            </a:fld>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E0FA9E5-6744-4841-888F-9E7CC0C2B7EC}" type="datetimeFigureOut">
              <a:rPr lang="en-US" smtClean="0"/>
              <a:pPr/>
              <a:t>11/18/2020</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ED6311B9-36AB-4BB3-868D-AE9F05149298}"/>
              </a:ext>
            </a:extLst>
          </p:cNvPr>
          <p:cNvPicPr>
            <a:picLocks noChangeAspect="1"/>
          </p:cNvPicPr>
          <p:nvPr userDrawn="1"/>
        </p:nvPicPr>
        <p:blipFill>
          <a:blip r:embed="rId14"/>
          <a:stretch>
            <a:fillRect/>
          </a:stretch>
        </p:blipFill>
        <p:spPr>
          <a:xfrm>
            <a:off x="-306388" y="0"/>
            <a:ext cx="1600200" cy="961716"/>
          </a:xfrm>
          <a:prstGeom prst="rect">
            <a:avLst/>
          </a:prstGeom>
        </p:spPr>
      </p:pic>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412" y="609600"/>
            <a:ext cx="6248398" cy="2514601"/>
          </a:xfrm>
        </p:spPr>
        <p:txBody>
          <a:bodyPr/>
          <a:lstStyle/>
          <a:p>
            <a:r>
              <a:rPr lang="en-US" dirty="0"/>
              <a:t>Managing Meetings Like a Leader</a:t>
            </a:r>
          </a:p>
        </p:txBody>
      </p:sp>
      <p:sp>
        <p:nvSpPr>
          <p:cNvPr id="3" name="Subtitle 2"/>
          <p:cNvSpPr>
            <a:spLocks noGrp="1"/>
          </p:cNvSpPr>
          <p:nvPr>
            <p:ph type="subTitle" idx="1"/>
          </p:nvPr>
        </p:nvSpPr>
        <p:spPr>
          <a:xfrm>
            <a:off x="2284412" y="4572000"/>
            <a:ext cx="5029201" cy="609600"/>
          </a:xfrm>
        </p:spPr>
        <p:txBody>
          <a:bodyPr/>
          <a:lstStyle/>
          <a:p>
            <a:r>
              <a:rPr lang="en-US" dirty="0"/>
              <a:t>Dave Phillips, CAE</a:t>
            </a:r>
          </a:p>
        </p:txBody>
      </p:sp>
      <p:pic>
        <p:nvPicPr>
          <p:cNvPr id="5" name="Picture 4" descr="Graphical user interface, text, application&#10;&#10;Description automatically generated">
            <a:extLst>
              <a:ext uri="{FF2B5EF4-FFF2-40B4-BE49-F238E27FC236}">
                <a16:creationId xmlns:a16="http://schemas.microsoft.com/office/drawing/2014/main" id="{6A074193-2C11-4903-B0AC-C95480ABA5E8}"/>
              </a:ext>
            </a:extLst>
          </p:cNvPr>
          <p:cNvPicPr>
            <a:picLocks noChangeAspect="1"/>
          </p:cNvPicPr>
          <p:nvPr/>
        </p:nvPicPr>
        <p:blipFill>
          <a:blip r:embed="rId2"/>
          <a:stretch>
            <a:fillRect/>
          </a:stretch>
        </p:blipFill>
        <p:spPr>
          <a:xfrm>
            <a:off x="684212" y="2921001"/>
            <a:ext cx="5067300" cy="1473200"/>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3728-D2CF-444B-816A-5F9AA009FC7E}"/>
              </a:ext>
            </a:extLst>
          </p:cNvPr>
          <p:cNvSpPr>
            <a:spLocks noGrp="1"/>
          </p:cNvSpPr>
          <p:nvPr>
            <p:ph type="title"/>
          </p:nvPr>
        </p:nvSpPr>
        <p:spPr>
          <a:xfrm>
            <a:off x="1065212" y="812321"/>
            <a:ext cx="8686800" cy="1295400"/>
          </a:xfrm>
        </p:spPr>
        <p:txBody>
          <a:bodyPr>
            <a:normAutofit fontScale="90000"/>
          </a:bodyPr>
          <a:lstStyle/>
          <a:p>
            <a:r>
              <a:rPr lang="en-US" sz="5400" dirty="0">
                <a:effectLst/>
                <a:latin typeface="Calibri" panose="020F0502020204030204" pitchFamily="34" charset="0"/>
                <a:ea typeface="Calibri" panose="020F0502020204030204" pitchFamily="34" charset="0"/>
                <a:cs typeface="Times New Roman" panose="02020603050405020304" pitchFamily="18" charset="0"/>
              </a:rPr>
              <a:t>Practicing Transparency</a:t>
            </a:r>
            <a:br>
              <a:rPr lang="en-US" sz="5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Picture 2">
            <a:extLst>
              <a:ext uri="{FF2B5EF4-FFF2-40B4-BE49-F238E27FC236}">
                <a16:creationId xmlns:a16="http://schemas.microsoft.com/office/drawing/2014/main" id="{A46ADD63-9DEF-4E1E-8D16-04173ABDB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524000"/>
            <a:ext cx="8534400" cy="387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29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0012" y="1280319"/>
            <a:ext cx="8382000" cy="1096962"/>
          </a:xfrm>
        </p:spPr>
        <p:txBody>
          <a:bodyPr/>
          <a:lstStyle/>
          <a:p>
            <a:r>
              <a:rPr lang="en-US" sz="4800" b="1" dirty="0">
                <a:latin typeface="Calibri" panose="020F0502020204030204" pitchFamily="34" charset="0"/>
                <a:cs typeface="Calibri" panose="020F0502020204030204" pitchFamily="34" charset="0"/>
              </a:rPr>
              <a:t>Transparency</a:t>
            </a:r>
            <a:endParaRPr lang="en-US" b="1" dirty="0">
              <a:latin typeface="Calibri" panose="020F0502020204030204" pitchFamily="34" charset="0"/>
              <a:cs typeface="Calibri" panose="020F0502020204030204" pitchFamily="34" charset="0"/>
            </a:endParaRPr>
          </a:p>
        </p:txBody>
      </p:sp>
      <p:sp>
        <p:nvSpPr>
          <p:cNvPr id="14339" name="Rectangle 3"/>
          <p:cNvSpPr>
            <a:spLocks noGrp="1" noChangeArrowheads="1"/>
          </p:cNvSpPr>
          <p:nvPr>
            <p:ph type="body" idx="1"/>
          </p:nvPr>
        </p:nvSpPr>
        <p:spPr>
          <a:xfrm>
            <a:off x="1141412" y="2209800"/>
            <a:ext cx="5867400" cy="2882900"/>
          </a:xfrm>
        </p:spPr>
        <p:txBody>
          <a:bodyPr>
            <a:normAutofit/>
          </a:bodyPr>
          <a:lstStyle/>
          <a:p>
            <a:pPr eaLnBrk="1" hangingPunct="1"/>
            <a:endParaRPr lang="en-US" dirty="0">
              <a:latin typeface="Garamond" pitchFamily="-65" charset="0"/>
            </a:endParaRPr>
          </a:p>
          <a:p>
            <a:pPr eaLnBrk="1" hangingPunct="1"/>
            <a:r>
              <a:rPr lang="en-US" sz="4000" dirty="0">
                <a:latin typeface="Calibri" panose="020F0502020204030204" pitchFamily="34" charset="0"/>
                <a:cs typeface="Calibri" panose="020F0502020204030204" pitchFamily="34" charset="0"/>
              </a:rPr>
              <a:t>	Builds Trust</a:t>
            </a:r>
          </a:p>
          <a:p>
            <a:pPr eaLnBrk="1" hangingPunct="1"/>
            <a:r>
              <a:rPr lang="en-US" sz="4000" dirty="0">
                <a:latin typeface="Calibri" panose="020F0502020204030204" pitchFamily="34" charset="0"/>
                <a:cs typeface="Calibri" panose="020F0502020204030204" pitchFamily="34" charset="0"/>
              </a:rPr>
              <a:t>	Builds Interest</a:t>
            </a:r>
          </a:p>
          <a:p>
            <a:pPr eaLnBrk="1" hangingPunct="1"/>
            <a:r>
              <a:rPr lang="en-US" sz="4000" dirty="0">
                <a:latin typeface="Calibri" panose="020F0502020204030204" pitchFamily="34" charset="0"/>
                <a:cs typeface="Calibri" panose="020F0502020204030204" pitchFamily="34" charset="0"/>
              </a:rPr>
              <a:t>	Builds Credibility</a:t>
            </a:r>
          </a:p>
        </p:txBody>
      </p:sp>
      <p:pic>
        <p:nvPicPr>
          <p:cNvPr id="14340" name="Picture 2" descr="http://prthroughthelookingglass.files.wordpress.com/2012/05/imdages-1.jpg%3Fw%3D584"/>
          <p:cNvPicPr>
            <a:picLocks noChangeAspect="1" noChangeArrowheads="1"/>
          </p:cNvPicPr>
          <p:nvPr/>
        </p:nvPicPr>
        <p:blipFill>
          <a:blip r:embed="rId2" cstate="print"/>
          <a:srcRect/>
          <a:stretch>
            <a:fillRect/>
          </a:stretch>
        </p:blipFill>
        <p:spPr bwMode="auto">
          <a:xfrm>
            <a:off x="6704012" y="1676400"/>
            <a:ext cx="2895600" cy="288290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5400" dirty="0">
                <a:latin typeface="Calibri" panose="020F0502020204030204" pitchFamily="34" charset="0"/>
                <a:cs typeface="Calibri" panose="020F0502020204030204" pitchFamily="34" charset="0"/>
              </a:rPr>
              <a:t>What is “transparency?”</a:t>
            </a:r>
          </a:p>
        </p:txBody>
      </p:sp>
      <p:sp>
        <p:nvSpPr>
          <p:cNvPr id="6147" name="Rectangle 3"/>
          <p:cNvSpPr>
            <a:spLocks noGrp="1" noChangeArrowheads="1"/>
          </p:cNvSpPr>
          <p:nvPr>
            <p:ph type="body" idx="1"/>
          </p:nvPr>
        </p:nvSpPr>
        <p:spPr>
          <a:xfrm>
            <a:off x="455612" y="2133600"/>
            <a:ext cx="8229600" cy="3611563"/>
          </a:xfrm>
        </p:spPr>
        <p:txBody>
          <a:bodyPr/>
          <a:lstStyle/>
          <a:p>
            <a:pPr algn="ctr" eaLnBrk="1" hangingPunct="1">
              <a:buFontTx/>
              <a:buNone/>
            </a:pPr>
            <a:r>
              <a:rPr lang="en-US" sz="5400" dirty="0">
                <a:latin typeface="Calibri" panose="020F0502020204030204" pitchFamily="34" charset="0"/>
                <a:cs typeface="Calibri" panose="020F0502020204030204" pitchFamily="34" charset="0"/>
              </a:rPr>
              <a:t>“Candid, open, or frank. Free of deceit.”</a:t>
            </a:r>
            <a:r>
              <a:rPr lang="en-US" dirty="0">
                <a:latin typeface="Calibri" panose="020F0502020204030204" pitchFamily="34" charset="0"/>
                <a:cs typeface="Calibri" panose="020F0502020204030204" pitchFamily="34" charset="0"/>
              </a:rPr>
              <a:t> </a:t>
            </a:r>
          </a:p>
        </p:txBody>
      </p:sp>
      <p:pic>
        <p:nvPicPr>
          <p:cNvPr id="2050" name="Picture 2" descr="http://www.owneriq.com/blog/wp-content/uploads/2016/02/transparen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212" y="4196487"/>
            <a:ext cx="3733800" cy="2509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Scale>
                                      <p:cBhvr>
                                        <p:cTn id="7" dur="1000" decel="50000" fill="hold">
                                          <p:stCondLst>
                                            <p:cond delay="0"/>
                                          </p:stCondLst>
                                        </p:cTn>
                                        <p:tgtEl>
                                          <p:spTgt spid="61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47">
                                            <p:txEl>
                                              <p:pRg st="0" end="0"/>
                                            </p:txEl>
                                          </p:spTgt>
                                        </p:tgtEl>
                                        <p:attrNameLst>
                                          <p:attrName>ppt_x</p:attrName>
                                          <p:attrName>ppt_y</p:attrName>
                                        </p:attrNameLst>
                                      </p:cBhvr>
                                    </p:animMotion>
                                    <p:animEffect transition="in" filter="fade">
                                      <p:cBhvr>
                                        <p:cTn id="9" dur="10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1412" y="762000"/>
            <a:ext cx="7772400" cy="1143000"/>
          </a:xfrm>
        </p:spPr>
        <p:txBody>
          <a:bodyPr>
            <a:normAutofit/>
          </a:bodyPr>
          <a:lstStyle/>
          <a:p>
            <a:pPr eaLnBrk="1" hangingPunct="1"/>
            <a:r>
              <a:rPr lang="en-US" sz="4400" b="1" dirty="0">
                <a:latin typeface="Calibri" panose="020F0502020204030204" pitchFamily="34" charset="0"/>
                <a:cs typeface="Calibri" panose="020F0502020204030204" pitchFamily="34" charset="0"/>
              </a:rPr>
              <a:t>What is transparency?</a:t>
            </a:r>
          </a:p>
        </p:txBody>
      </p:sp>
      <p:sp>
        <p:nvSpPr>
          <p:cNvPr id="16387" name="Rectangle 3"/>
          <p:cNvSpPr>
            <a:spLocks noGrp="1" noChangeArrowheads="1"/>
          </p:cNvSpPr>
          <p:nvPr>
            <p:ph type="body" idx="1"/>
          </p:nvPr>
        </p:nvSpPr>
        <p:spPr>
          <a:xfrm>
            <a:off x="1293812" y="2057400"/>
            <a:ext cx="8610600" cy="4114800"/>
          </a:xfrm>
        </p:spPr>
        <p:txBody>
          <a:bodyPr/>
          <a:lstStyle/>
          <a:p>
            <a:r>
              <a:rPr lang="en-US" sz="2800" dirty="0">
                <a:latin typeface="Calibri" panose="020F0502020204030204" pitchFamily="34" charset="0"/>
                <a:cs typeface="Calibri" panose="020F0502020204030204" pitchFamily="34" charset="0"/>
              </a:rPr>
              <a:t>Tell them what you are considering</a:t>
            </a:r>
          </a:p>
          <a:p>
            <a:r>
              <a:rPr lang="en-US" sz="2800" dirty="0">
                <a:latin typeface="Calibri" panose="020F0502020204030204" pitchFamily="34" charset="0"/>
                <a:cs typeface="Calibri" panose="020F0502020204030204" pitchFamily="34" charset="0"/>
              </a:rPr>
              <a:t>Ask for their input</a:t>
            </a:r>
          </a:p>
          <a:p>
            <a:r>
              <a:rPr lang="en-US" sz="2800" dirty="0">
                <a:latin typeface="Calibri" panose="020F0502020204030204" pitchFamily="34" charset="0"/>
                <a:cs typeface="Calibri" panose="020F0502020204030204" pitchFamily="34" charset="0"/>
              </a:rPr>
              <a:t>Tell them who is involved in the decision</a:t>
            </a:r>
          </a:p>
          <a:p>
            <a:r>
              <a:rPr lang="en-US" sz="2800" dirty="0">
                <a:latin typeface="Calibri" panose="020F0502020204030204" pitchFamily="34" charset="0"/>
                <a:cs typeface="Calibri" panose="020F0502020204030204" pitchFamily="34" charset="0"/>
              </a:rPr>
              <a:t>Tell them how and when the decision will be made</a:t>
            </a:r>
          </a:p>
          <a:p>
            <a:r>
              <a:rPr lang="en-US" sz="2800" dirty="0">
                <a:latin typeface="Calibri" panose="020F0502020204030204" pitchFamily="34" charset="0"/>
                <a:cs typeface="Calibri" panose="020F0502020204030204" pitchFamily="34" charset="0"/>
              </a:rPr>
              <a:t>Tell them what the decision is and why it was made</a:t>
            </a:r>
            <a:endParaRPr 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6000" dirty="0">
                <a:latin typeface="Calibri" panose="020F0502020204030204" pitchFamily="34" charset="0"/>
                <a:cs typeface="Calibri" panose="020F0502020204030204" pitchFamily="34" charset="0"/>
              </a:rPr>
              <a:t>Transparency</a:t>
            </a:r>
          </a:p>
        </p:txBody>
      </p:sp>
      <p:sp>
        <p:nvSpPr>
          <p:cNvPr id="17411" name="Rectangle 3"/>
          <p:cNvSpPr>
            <a:spLocks noGrp="1" noChangeArrowheads="1"/>
          </p:cNvSpPr>
          <p:nvPr>
            <p:ph type="body" idx="1"/>
          </p:nvPr>
        </p:nvSpPr>
        <p:spPr>
          <a:xfrm>
            <a:off x="-117476" y="1905000"/>
            <a:ext cx="10515600" cy="2743200"/>
          </a:xfrm>
        </p:spPr>
        <p:txBody>
          <a:bodyPr/>
          <a:lstStyle/>
          <a:p>
            <a:pPr algn="ctr" eaLnBrk="1" hangingPunct="1">
              <a:buFontTx/>
              <a:buNone/>
            </a:pPr>
            <a:r>
              <a:rPr lang="en-US" sz="4800" i="1" dirty="0">
                <a:latin typeface="Calibri" panose="020F0502020204030204" pitchFamily="34" charset="0"/>
                <a:cs typeface="Calibri" panose="020F0502020204030204" pitchFamily="34" charset="0"/>
              </a:rPr>
              <a:t>It is no longer a matter of seeing “through,” it is now about seeing “into.”</a:t>
            </a:r>
            <a:endParaRPr lang="en-US" sz="3600" i="1" dirty="0">
              <a:latin typeface="Calibri" panose="020F0502020204030204" pitchFamily="34" charset="0"/>
              <a:cs typeface="Calibri" panose="020F0502020204030204" pitchFamily="34" charset="0"/>
            </a:endParaRPr>
          </a:p>
        </p:txBody>
      </p:sp>
      <p:pic>
        <p:nvPicPr>
          <p:cNvPr id="2050" name="Picture 2" descr="Image result for s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7012" y="4103597"/>
            <a:ext cx="2206625" cy="2206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D6BC-133F-4350-A651-0A8E34ACBEF0}"/>
              </a:ext>
            </a:extLst>
          </p:cNvPr>
          <p:cNvSpPr>
            <a:spLocks noGrp="1"/>
          </p:cNvSpPr>
          <p:nvPr>
            <p:ph type="title"/>
          </p:nvPr>
        </p:nvSpPr>
        <p:spPr>
          <a:xfrm>
            <a:off x="531812" y="1143000"/>
            <a:ext cx="10210800" cy="2286000"/>
          </a:xfrm>
        </p:spPr>
        <p:txBody>
          <a:bodyPr>
            <a:normAutofit/>
          </a:bodyPr>
          <a:lstStyle/>
          <a:p>
            <a:r>
              <a:rPr lang="en-US" dirty="0"/>
              <a:t>In the absence of information, it is human nature to fill the void with negative assumptions</a:t>
            </a:r>
          </a:p>
        </p:txBody>
      </p:sp>
    </p:spTree>
    <p:extLst>
      <p:ext uri="{BB962C8B-B14F-4D97-AF65-F5344CB8AC3E}">
        <p14:creationId xmlns:p14="http://schemas.microsoft.com/office/powerpoint/2010/main" val="9518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alibri" panose="020F0502020204030204" pitchFamily="34" charset="0"/>
                <a:cs typeface="Calibri" panose="020F0502020204030204" pitchFamily="34" charset="0"/>
              </a:rPr>
              <a:t>Mistakes Happen</a:t>
            </a:r>
          </a:p>
        </p:txBody>
      </p:sp>
      <p:pic>
        <p:nvPicPr>
          <p:cNvPr id="3074" name="Picture 2" descr="http://www.aloveforcountry.com/store/thumbview.asp?width=200&amp;path=IfYouMessUp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1905000"/>
            <a:ext cx="4343400" cy="412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11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Damage Control</a:t>
            </a:r>
          </a:p>
        </p:txBody>
      </p:sp>
      <p:sp>
        <p:nvSpPr>
          <p:cNvPr id="3" name="Content Placeholder 2"/>
          <p:cNvSpPr>
            <a:spLocks noGrp="1"/>
          </p:cNvSpPr>
          <p:nvPr>
            <p:ph idx="1"/>
          </p:nvPr>
        </p:nvSpPr>
        <p:spPr/>
        <p:txBody>
          <a:bodyPr/>
          <a:lstStyle/>
          <a:p>
            <a:pPr marL="0" indent="0">
              <a:buNone/>
            </a:pPr>
            <a:r>
              <a:rPr lang="en-US" sz="2400" b="1" dirty="0">
                <a:latin typeface="Calibri" panose="020F0502020204030204" pitchFamily="34" charset="0"/>
                <a:cs typeface="Calibri" panose="020F0502020204030204" pitchFamily="34" charset="0"/>
              </a:rPr>
              <a:t>Mess up……</a:t>
            </a:r>
          </a:p>
          <a:p>
            <a:pPr marL="0" indent="0">
              <a:buNone/>
            </a:pPr>
            <a:endParaRPr lang="en-US" sz="2400" b="1" dirty="0">
              <a:latin typeface="Calibri" panose="020F0502020204030204" pitchFamily="34" charset="0"/>
              <a:cs typeface="Calibri" panose="020F0502020204030204" pitchFamily="34" charset="0"/>
            </a:endParaRPr>
          </a:p>
          <a:p>
            <a:pPr marL="0" indent="0">
              <a:buNone/>
            </a:pPr>
            <a:endParaRPr lang="en-US" sz="24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	Fess up……</a:t>
            </a:r>
          </a:p>
          <a:p>
            <a:pPr marL="0" indent="0">
              <a:buNone/>
            </a:pPr>
            <a:endParaRPr lang="en-US" sz="24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		</a:t>
            </a:r>
          </a:p>
          <a:p>
            <a:pPr marL="0" indent="0">
              <a:buNone/>
            </a:pPr>
            <a:r>
              <a:rPr lang="en-US" sz="2400" b="1" dirty="0">
                <a:latin typeface="Calibri" panose="020F0502020204030204" pitchFamily="34" charset="0"/>
                <a:cs typeface="Calibri" panose="020F0502020204030204" pitchFamily="34" charset="0"/>
              </a:rPr>
              <a:t>		Dress up……</a:t>
            </a:r>
          </a:p>
          <a:p>
            <a:endParaRPr lang="en-US" dirty="0"/>
          </a:p>
        </p:txBody>
      </p:sp>
      <p:pic>
        <p:nvPicPr>
          <p:cNvPr id="4098" name="Picture 2" descr="http://previews.123rf.com/images/arcady31/arcady311210/arcady31121000067/15714154-Sorry-smiley-illustration-Stock-Vector-n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590" y="2987365"/>
            <a:ext cx="1272381" cy="127238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w8QDxUQEg8QFRIQFRAWGBUXFhUWFhIVGBUWFhcSFhUYHSggGB0lHhUVITEhJSkrLi4uFx8zRDMsNygtLisBCgoKDg0OGxAQGislHyUvMC0wKzctLSstLi4tLS0tLS0rLi8tKystNS0tLS8tNi0vLS4tLS0tLSstLy0tLS0tLf/AABEIAOEA4QMBIgACEQEDEQH/xAAcAAEAAQUBAQAAAAAAAAAAAAAABAECBQYHAwj/xAA/EAABAwIDBQUFBgUDBQEAAAABAAIDBBEFEiEGBzFBURNhcYGRIjKhscFCUmKSotEUM0NysghT8COCwuHxg//EABoBAQACAwEAAAAAAAAAAAAAAAABAwIEBQb/xAArEQACAgEDAwMEAQUAAAAAAAAAAQIDEQQSITFBUQUiMhNxodEUYYHB4fH/2gAMAwEAAhEDEQA/AO4IqogKIqogKIiIAiLSd5G2s2F9iI6ZknbiT23OIDSzL7OUDW+bqOChtJZZlGLk8I3ZVXKt3W39XXYiYKjswx8UhY1rbWe0tPEkk+zmXVVEZKSyiZwcHhhFQlRZ8Sgj96VgPS4J9BqsjAlosLNtJCPdD3eVh8VEftDI73WNb43cfogNlRa9TY48H22gju0KzsE7XtDmm4P/ACyA9EREAREQBERAEREAREQBERAEREBRVVFW6Aoix+JY5R0wvNUwxgfee0fC61Wv3r4VHcRySzEfcjcB+Z9h6IDekXI67e/M7SnpGNvwMri4/kZb5qMzGdoa33GzAH/bjETfzO/dAdimmYwZnOa0dXEAepXNN7dRS1lKyOGaN80UocADfQgtdcjTnfyUSl3e4jOc9RK0Hq95lf8AUfFbHQbuKdljJNK89G5Wj5E/EKJLKwzKMnF5RyzZOhmpKqOqzNvEScov7QIIIJ5cV0gbUV85tE0N/sZmPmTdbXRbN0UXuwMJHN3tH9SyrGACwAA6DRRGCisImdjm8s0aPCMRn1kc+x+++w/KP2WRpdkre/KPBo+pW0kq0lZGBjIMCp2fZLj3k/IaKYyFjRZrWjwAXoSrHHmgItZRMeOADuRH1WPwWoLJch4OuPB3/BZZRsrXC7XNI4XBBF+miwlX7ExPQh31QG0oqNdcX6q5AURVRAURVRAURVRAURVRAURVRAURVRAUXDd7G8CokqXYfRyOZHE4xyvjJD5Zb2MTSNQAdDbUm45LttXJkje77rXH0BK+ftztAyqxftpQHGNss4B5yFws7vsXE+KAn7O7nauoaJqqcQZtchYZJbdHEuAafVb3he6fDIbF4lmP43WB/wC1llvgVUBjMO2foqf+TSwM7wxubzda5WSsqogCLnG0W+bC6SZ0LRNO5hs50QZ2YPMZ3OGY+AI71n9jNvKDFWn+He4SM1dFIA2Ro62BII7wSgNnVskrW8XAeJAXDN9u1eLUVeIYat8dPLEx7QxrAb6teM9sx1F+PNcfq8RqagkyzTSkXPtPc63frwQH2nmXLN4O96LD53UlNCJpo9Huc4iOM2Byiwu8666gBaTuX28nhqm0E8r3wVHsx5jfspbHKATrld7tutu9aE0RzYkRVyOZHJUO7V44tBecxQHU9nN+b3TNZW00bYnmxkjLgY7/AGiw3zDzB8U3/mYNpaqGol/h5mvYQyRwjJsHsfYGxzNLtbfYSq3W4PUTxGjxKMQ/1WGZj5H9Oz7zwN1t28LZmI4DJSwsIbRxCSMElxAiGY6m5Ps5kBiNwNbnwySP/anf+trSt3xkah3UEf8APVcn/wBPFZ7dXDfi2GQDwLmuP6mLrmLNvHf7pB+n1QGXwiXPAw9Bb00UxYPZWe7Hs+6QfUf+lnEAREQBERAEREAREQBERAEVUQFkrA5paeDgR6iy+fN37zRY42M6WmnpnfmLB+prfVfQq4RvCozS4y6VotmdDO3+64J/U0nzQHdyQBc8AvnvbbfTVvqHxYeWR07DYSZc0kpB1eM2jWnkLX9bDsO2uIFuDVNRGdTTSOaf7mdfNfNe67CIK3F6annaHRPMpc3hnyRPeG+rQgN22J311TJmxYhlkheQDKG5XxX+0QNHN6i1/kumb18eNNgs00ThmmDI2OB5SmxcD/bmK47vu2Mhw6qilp2ZIKpr/YF8scjMuYA8gQ4EDuKvbiz6zZKSBxJfh1RBzueycXBnkC8jwb3IDWdgNjZsXqHQRyNjEbC9z3C4GtgMo1JJ+RUeoirMFxK18lRSSAgj3Xgagjqxw5dDZbv/AKda4MxKWE/14CR3ljgbehJ8lL/1IYaGVVNUgfzo5GOPfGWkX8pPggPXfZUR1+GYfisY0kLmH8Je0uLD3h0bx5JuY20oKHD6iGsnYwCXM1pa5zpGvY1paGtBJF2/FQdmGGs2Srae1zRy9qzmQBlkNv1jzK5xs9g01dUx0sOTtZc2XMcrfZaXm58GlASMNlDsTjfC0gOq4zG3mAZgWD5LbN7uxM9HWy1McTnUs7nSB7RcRuOr2Pt7utyCdLELet3u6P8AgahtXVyskkisY42A5WP++5x94jkLcdVP3n7x34W4U0VMXTSMDmyP/lAG40A1eQRqNLXHVAfOIXaNx+1skpfhlQ8vbkLoS7UtaNHxX5ixBA5WPl4YnvAwSrw538RQM/i3xltmwsB7S1u0ZMB7Ivr14rU9zkT3Y1AW3swTOd3N7Nzbnzc1Ab3u42OrcOxeeV8GWkcyeJkhez2gZGOYA3NmN8g5LqdS3MxzeoK+dN59RVU+MzAzTFrJI5Yw57i1oIbI3KCbWB08l9C0dW2aJkreEjGPHg4A/VAQtlai1QW/faR5jX91uK54yXsawHk2QflJ1+BXREBRFVEBRFVEBRFVEBRFVEBRFVEBRFVEBRcx3xUF3U84HKSM/Bzf/NdPWsbxaLtcPebaxOY/0Nj8CUBjsOjNds6+Hi51PPF5tzNaPMBvqvnndxiIpsXpJjwErWnwkBjPwevoPdXUf9KWH7rmvHg4WP8AiuFb1dmHYbicjQ0iGcmaI8sriSWAjm03FuNrdUB2Tf8A4eJcH7W3tU80bx4Ouw/5fBcu3N0Rq319ByqqGQ//AKMkjDD6vKkbSb13VuDNoHwHtyI2yS3GVzWW9oDjmNhflqVl/wDThhbzVVNZYhjIhCDyLnvY8+gjH5kBznY/FnYbicNQ9pBp5CJG21DSHRyC3WznLqW//HKOpoqQQzxyPdI6QZHB1ozHYk24XJboehUne5utlqZXV9CwOkfbtYLgF54dpGTpe3FvO1xrouXYfu8xiaXsm0MzTcAueMjGa8XOdyCA6Z/p9oRLQ1rX/wAuZ4jPnGQf8lyrZapfQYrA5+jqeoa1/dZ2R/1X0zsRs2zDKGOla7M5t3PfwzyON3EdBwA7gFgKrdVhUtVLVTNmkdO8vLC/LG0nU2DADx11JQG8ly1fbzZCDFafsnnJJGSY5QLlh6Ec2nmO5bGAAABwAA9FaSgPnp+5nFg/LmpC37/aHL42y5vguobvthIsKY5xf2lRKAHSWsGgfYYOl+fPRbiSrCUBiq/Zyhnm/iJqWGSUNa0Oe3NZoJIAB04k62usgxoaA1oAA0AGgA6AKyarjb7z2jzWLrcejaDku53WxAHrxQGOx9w/iLDjZvr/AMsukRXyi/Gw+S51s5h76qpD3XLGOD3u5Eg3DfO3oukBAEREAREQBERAEREAREQBERAFHxGmEsMkR4SMe31BCkKhQHNNgXmKsynTO17CO8EEf4n1W47V7MUmJ05p6llxxa4aPjd95juX1WqYjAaWvLwNA8SN7wdSPiQt/p6hsjA9pu13A/TxQHFm7gG9rriR7K/AQ+3lv7ubPa9udvJdY2dwKmw+mbTU7MsbLnq5zjxe48yf2WUJXjLM1vFwHiUBcSrHFQ5cTiHMnwCiS4t91vqf2QGTcV5vcsSKmeT3b/8AaPqoO0EklJSvqpWPLIstwLF3tODbgEjm4fFM4JSy8GalrIx9oeWvyUKbFmjg0n4Lmke8Nsk8bBTlsb5I2uc53tBrnAEgAWuASuxw4LTt1yZj+Ik/DgsYzUuhlOuUPkazJikrtGgeQJKsGH1s32ZLfiOUehW8RQtbo1rR4ABXFZGBpsOyErtXysb4AuP0WRp9kKZvvF7/ABNh6BZLFMWipxd59o8Gjif2WDdPXVXAiGM/mPnx+S1LtZCt7V7peF/nwX16eU1ufC8s2APp6dgbeKNo5XDQo7toKQf12nwufksVFs5De7y956kkfLX4qU3BqUf0W+dz8ytf+RqpdIxX3bZb9KhdW3/Ymx49SO4TsHibfNTopmOF2uaR3EH5LByYJSu/pAeBcPkVDfs81pzQyvjd43H7otTqY/KKf2eH+R9Gl9JNfdfo2u6LVo8XqqY2qG9oz77bX+n0WxUdXHM3OxwI+XcRyW1Rq67XhcPw+GU20Sr5fK89iQiItkpCIiAIiIAiIgCIiAxuN4S2pZbg9vuu+h7lrEdLVU5sA9v9urT36aLeVRAaowVkv+4R+UfRSYcCkOri0fErYkQGKiwOMe85x9AFMioIm8I2+evzUlEAAWO2koBU0c8B/qxSN8y02+KySooZKeHk+RyCO4j4EL6k2XrxU0ME4/qRRk+NrEeoK+ctr6D+HxGph5NmlLf7HOzs/S4ei7HuVru0wsRX1p5ZW+TnGQf5latHEmjf1S3QUjfliMexgQNyt1lcNB938RU+vq2wxukP2Rw6nkFqGHsdNMZX6m+bz5Dw/Za3qGsdWKq/lL8LyVaWlSzOXRfkmYbhuvbTe1I7XXW3TzWYzLxuoOLVs0bQIYTLK/RoJysb1c9/IDpxPxGtVtgsIum3N5ZlMyZlyvFsVMdW2KsxCpc/M3MylPYxQXI0c4HM/r4LprSLDW/DzVrswRKvB75kzLD7SzRspJXSySsY1ty6NxZJxFg1w1BJsPNabspilTIHOpKp84jtmpaojtQ3kWTi97940RTygq8rJ0h9iLEAg/FYOpgfSP7eH3ftN5f/AD5LJUVT2kYeWPYTe7XizmkGxB9OI0PFerwCCDqDoqLsT5XDXR+Ca5bXjt3RPwyvZPGHt8xzaehUtaRRTmkqPwE2cOreR8luzHAi44Fb/p+s/kQ93yXD/Zr6mn6cuOj6FyIi6BrBERAEREAREQBERAEREAREQBUVUQHCN9tB2eIslHCoiB82HKfgWqduIxDLU1FMT/MjbK0d7HBrvg9vos3v2w/PSQVAGsEhaT+GQD/yY1c83ZVvYYtA77Li6Nx6NeLa+dlpy9tuToR99B2ramozPbEOAGY+J4D0+a88KbYHyUaqeJKh7gb+0R5DT6KVTGx8V5XUandrHN+cGxGO2pRJt151EuRjn/da4+gJVbq14DgWngQQfAra+sinB8+sL6mpHEvnlHm57/3K+hYxZoHQAei1HZ3YaGkqDOZHSEE9mCABGDzPU20utturbtRF/EtskpdDC7c0zpcOnY3jkDgOuRzX2/SuWbAVrosRhsdJSYz3hw0+Nl2w66LUqDYSCGuFU2R2RrnPbFYWa43+10F9B4JXqYqLTEJJRaZuN0urLpdU/WKsGLxSO7ie4LObM1RfDkPGM28uX7eSxMwzEnqvTZ6YMmc0kAOaeJtqCLfMqr0zUbdXntLgsvjupx4NqRWhwPAqoXsjklUREARUVUAREQBERAEREAREQBUuqq1xsCeihvANe2sgirIzROF2uyOefuAOBFu82XjhuB0dOwNjp4wB+EE+NyvCglLnvceLzf56LI5l516+Njcn/wAOkoOC2opLRQu/ptB6tAafUKC8GN4a43Dvddz/ALT39/NT8yx+LG7R1Bv4WWlrJ1WQbwkzOvOcNkprlddeMZuAeoCvBXKVrXDJaL7pdeM9QyNuZ72taObiAPUrDzbYYew2NVGfC7vkFbHfP4psbWZ66XWFpdqaCQ2bVRXPInL81l2vBFwbg8COBUSc4fJYIwX3VkjkUavJyEDnYfuqnY3wZRXJdSxdr7RJDOQGhf3k8h3KfHSQgaRR/lBPqVGoT7DR0AHopGddrTWU1QSSX3MJ5bHYBhvEezPRvun+5nArI4ZX9qCCLPYbOb0PUdxWNLlFw+bLVgjg8ZT36Ldp16jZFLo3gqnVui33RtN1VUVV3zQCIiAIiIAiIgCIiAIiIArXi4I6hXKllDWQabCMjy08Wkj0Km5lLxvC3OPax+9zH3u8d6wP8UW6OBBHI6fNeC1+lt01jTXHZnWqatjldTJ5lCrH30XiawnQXJSn1dd3Ll3960lKXVlqhgyEYsAOgC1nbDasUloYgH1LwLNsSGAnQkDiTrYLZcy1zZzBMr3Vs7c1TOS4XF+xaeDG34G2hPl426eVazOznHbyzFLyavBsdiFc7tquXJfgHe04A9GDRngsxDu1pAPamqHHuLGj0ylbndLqyfqVz6PC8InczSKndpTkf9OomB/FkcPgAViDheKYSe0iPaQjVwbcst+KPi3xHqunXS6mHqVi4n7l4Y3PuYvZvHoq2HtGaOGj2c2H6g8QVkKwXb4EFYCPBBTVzaiAWjnuyWMaNBIu2QDlqP1d62JzhZUXuCkpV9Hz9v6EY54LKV+ikZliblrjluQNdNbDvV4rVg5SXJk689DIuerMKZnqG24NuSocb5JTlY0knp9StmwjDuxbqbvda5+gXV9J0ll9ym17Vzkovkq4td2ZBVVFVe2OWEREAREQBERAEREAREQBERAUK8padjveY0+IBXsihxUuGE8HhFSxs91jR4ALEY5hhJ7aMa8XDr3jvWeXnI+y1dTo6rqnXJf6LK7ZQluRpsM91IzKRi9HG4lzTldz6H9isR2rmmxC8NrfTrdNLlZXk61c42Lgn5kzKK2oCv7UdVzy3ae+ZMy8DMF5uqU5G0lF9lHfKXENaCSdABzXkzM82Gg6ngthwenjj1GrjxcePgOgXW0Hpduokm+I+f0UW2xrXlknB8NELbu1e61z07gpL6KJxuY2HyC92lXL29emrrgoJLCOVKyTe5ssjia3RoAHdorgqorkkuhgERFIKKqIgCIiAIiIAiIgCIiAIiIAiIgCj1A0UhWuChhGtV0brrCV8brLbasg6NHmsZJRX4rn3JPg2689TS3zVDTpqO8IMRnHGNp9VtrsNHReZwsdFzZ6CqTy4o2VdJdzVjiE54MaPUq+B8zj7R+C2cYWOi9G4cOimGhqg8qKDuk+5CpI3WCzmHxuXhDTZeCy9G5p0IsfmunTjoalmSXFwXoqAKq30awREQBERAUVURAEREAREQBERAEREAREQBERAFFqZL6DzXvIbBR8qqsb6Iziu5HyJkXvlVcio2Fu4jdmnZqTkTIo2DcRuzTIpGRMibBuI+RMqkZEyJsG49aeW4seI+K91EDbG6lNNwtmt5WGUyRVERWGIREQFFVEQBERAEREAREQBERAEREAREQHm9W2V9kssGsmWSyyWV9kso2jJZZLK+yWTaMllksr7JZNoyWWSyvslk2jJZlV8aWVQFKWGQ2XIiLMgIiIAiIgCIiAIiIAiIgCIiAIiIAiIgKIiLEBERAEREAREQBERAEREBVERZAIiIAiIgP/2Q=="/>
          <p:cNvSpPr>
            <a:spLocks noChangeAspect="1" noChangeArrowheads="1"/>
          </p:cNvSpPr>
          <p:nvPr/>
        </p:nvSpPr>
        <p:spPr bwMode="auto">
          <a:xfrm>
            <a:off x="8532812" y="3101181"/>
            <a:ext cx="1219200" cy="1219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http://www.tipsforlawyers.com/wp-content/uploads/2014/05/made-a-mistake-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1323394"/>
            <a:ext cx="1520825" cy="15208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ifudesignstudio.com/sites/default/files/images/undo_mistak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844" y="4518931"/>
            <a:ext cx="1785937" cy="178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8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6382-E462-4C22-8352-8B3A150C3AC1}"/>
              </a:ext>
            </a:extLst>
          </p:cNvPr>
          <p:cNvSpPr>
            <a:spLocks noGrp="1"/>
          </p:cNvSpPr>
          <p:nvPr>
            <p:ph type="title"/>
          </p:nvPr>
        </p:nvSpPr>
        <p:spPr/>
        <p:txBody>
          <a:bodyPr/>
          <a:lstStyle/>
          <a:p>
            <a:r>
              <a:rPr lang="en-US" sz="5400" dirty="0">
                <a:effectLst/>
                <a:latin typeface="Calibri" panose="020F0502020204030204" pitchFamily="34" charset="0"/>
                <a:ea typeface="Calibri" panose="020F0502020204030204" pitchFamily="34" charset="0"/>
                <a:cs typeface="Times New Roman" panose="02020603050405020304" pitchFamily="18" charset="0"/>
              </a:rPr>
              <a:t>Know the Rules…</a:t>
            </a:r>
            <a:br>
              <a:rPr lang="en-US" sz="5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63923FB8-4A51-47EA-B5A1-E9F18DD4A783}"/>
              </a:ext>
            </a:extLst>
          </p:cNvPr>
          <p:cNvSpPr>
            <a:spLocks noGrp="1"/>
          </p:cNvSpPr>
          <p:nvPr>
            <p:ph type="body" idx="1"/>
          </p:nvPr>
        </p:nvSpPr>
        <p:spPr/>
        <p:txBody>
          <a:bodyPr/>
          <a:lstStyle/>
          <a:p>
            <a:r>
              <a:rPr lang="en-US" sz="3200" dirty="0">
                <a:latin typeface="Calibri" panose="020F0502020204030204" pitchFamily="34" charset="0"/>
                <a:ea typeface="Calibri" panose="020F0502020204030204" pitchFamily="34" charset="0"/>
                <a:cs typeface="Times New Roman" panose="02020603050405020304" pitchFamily="18" charset="0"/>
              </a:rPr>
              <a:t>…Before You Break Them</a:t>
            </a:r>
            <a:endParaRPr lang="en-US" dirty="0"/>
          </a:p>
        </p:txBody>
      </p:sp>
    </p:spTree>
    <p:extLst>
      <p:ext uri="{BB962C8B-B14F-4D97-AF65-F5344CB8AC3E}">
        <p14:creationId xmlns:p14="http://schemas.microsoft.com/office/powerpoint/2010/main" val="265953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17A9FA9-669F-479D-83C4-1AA0745BD4CA}"/>
              </a:ext>
            </a:extLst>
          </p:cNvPr>
          <p:cNvSpPr>
            <a:spLocks noGrp="1"/>
          </p:cNvSpPr>
          <p:nvPr>
            <p:ph type="title"/>
          </p:nvPr>
        </p:nvSpPr>
        <p:spPr>
          <a:xfrm>
            <a:off x="684212" y="2209800"/>
            <a:ext cx="10210800" cy="2971800"/>
          </a:xfrm>
        </p:spPr>
        <p:txBody>
          <a:bodyPr/>
          <a:lstStyle/>
          <a:p>
            <a:pPr eaLnBrk="1" hangingPunct="1"/>
            <a:r>
              <a:rPr lang="en-US" altLang="en-US" dirty="0">
                <a:latin typeface="Calibri" panose="020F0502020204030204" pitchFamily="34" charset="0"/>
                <a:cs typeface="Calibri" panose="020F0502020204030204" pitchFamily="34" charset="0"/>
              </a:rPr>
              <a:t>Robert's Rules were first published in 1876… </a:t>
            </a:r>
            <a:br>
              <a:rPr lang="en-US" altLang="en-US" dirty="0">
                <a:latin typeface="Calibri" panose="020F0502020204030204" pitchFamily="34" charset="0"/>
                <a:cs typeface="Calibri" panose="020F0502020204030204" pitchFamily="34" charset="0"/>
              </a:rPr>
            </a:b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…and they have been preventing associations from getting stuff done ever since.</a:t>
            </a:r>
          </a:p>
        </p:txBody>
      </p:sp>
      <p:pic>
        <p:nvPicPr>
          <p:cNvPr id="14339" name="Picture 2">
            <a:extLst>
              <a:ext uri="{FF2B5EF4-FFF2-40B4-BE49-F238E27FC236}">
                <a16:creationId xmlns:a16="http://schemas.microsoft.com/office/drawing/2014/main" id="{3CB4B8D4-7CE3-4FE4-9704-F9D2E4D8D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4" y="457200"/>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Manage Meetings Like a Leader</a:t>
            </a:r>
            <a:endParaRPr lang="en-US" dirty="0"/>
          </a:p>
        </p:txBody>
      </p:sp>
      <p:sp>
        <p:nvSpPr>
          <p:cNvPr id="14" name="Content Placeholder 13"/>
          <p:cNvSpPr>
            <a:spLocks noGrp="1"/>
          </p:cNvSpPr>
          <p:nvPr>
            <p:ph idx="1"/>
          </p:nvPr>
        </p:nvSpPr>
        <p:spPr>
          <a:xfrm>
            <a:off x="684212" y="2057400"/>
            <a:ext cx="9067801" cy="3962400"/>
          </a:xfrm>
        </p:spPr>
        <p:txBody>
          <a:bodyPr>
            <a:normAutofit/>
          </a:bodyPr>
          <a:lstStyle/>
          <a:p>
            <a:pPr marL="640080">
              <a:spcBef>
                <a:spcPts val="0"/>
              </a:spcBef>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Setting the Tone Early and Often</a:t>
            </a:r>
          </a:p>
          <a:p>
            <a:pPr marL="640080">
              <a:spcBef>
                <a:spcPts val="0"/>
              </a:spcBef>
              <a:buFont typeface="Wingdings" panose="05000000000000000000" pitchFamily="2" charset="2"/>
              <a:buChar char=""/>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640080">
              <a:spcBef>
                <a:spcPts val="0"/>
              </a:spcBef>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Use the Agenda, Don’t Have an Agenda</a:t>
            </a:r>
          </a:p>
          <a:p>
            <a:pPr marL="640080">
              <a:spcBef>
                <a:spcPts val="0"/>
              </a:spcBef>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40080">
              <a:spcBef>
                <a:spcPts val="0"/>
              </a:spcBef>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Follow the Plan</a:t>
            </a:r>
          </a:p>
          <a:p>
            <a:pPr marL="640080">
              <a:spcBef>
                <a:spcPts val="0"/>
              </a:spcBef>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40080">
              <a:spcBef>
                <a:spcPts val="0"/>
              </a:spcBef>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Practicing Transparency</a:t>
            </a:r>
          </a:p>
          <a:p>
            <a:pPr marL="640080">
              <a:spcBef>
                <a:spcPts val="0"/>
              </a:spcBef>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40080">
              <a:spcBef>
                <a:spcPts val="0"/>
              </a:spcBef>
              <a:buFont typeface="Wingdings" panose="05000000000000000000" pitchFamily="2"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Know the Rules Before You Break Them</a:t>
            </a:r>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A2201E0-9C43-4FAA-901C-10D13E78F1CB}"/>
              </a:ext>
            </a:extLst>
          </p:cNvPr>
          <p:cNvSpPr>
            <a:spLocks noGrp="1" noChangeArrowheads="1"/>
          </p:cNvSpPr>
          <p:nvPr>
            <p:ph type="title"/>
          </p:nvPr>
        </p:nvSpPr>
        <p:spPr>
          <a:xfrm>
            <a:off x="1179512" y="1485900"/>
            <a:ext cx="7772400" cy="1143000"/>
          </a:xfrm>
        </p:spPr>
        <p:txBody>
          <a:bodyPr/>
          <a:lstStyle/>
          <a:p>
            <a:pPr eaLnBrk="1" hangingPunct="1"/>
            <a:r>
              <a:rPr lang="en-US" altLang="en-US" b="1" i="1" dirty="0">
                <a:latin typeface="Calibri" panose="020F0502020204030204" pitchFamily="34" charset="0"/>
                <a:cs typeface="Calibri" panose="020F0502020204030204" pitchFamily="34" charset="0"/>
              </a:rPr>
              <a:t>Bobby’s Suggestions</a:t>
            </a:r>
            <a:endParaRPr lang="en-US" altLang="en-US" b="1" dirty="0">
              <a:latin typeface="Calibri" panose="020F0502020204030204" pitchFamily="34" charset="0"/>
              <a:cs typeface="Calibri" panose="020F0502020204030204" pitchFamily="34" charset="0"/>
            </a:endParaRPr>
          </a:p>
        </p:txBody>
      </p:sp>
      <p:sp>
        <p:nvSpPr>
          <p:cNvPr id="13315" name="Rectangle 3">
            <a:extLst>
              <a:ext uri="{FF2B5EF4-FFF2-40B4-BE49-F238E27FC236}">
                <a16:creationId xmlns:a16="http://schemas.microsoft.com/office/drawing/2014/main" id="{88509F27-B216-42DA-8A39-C971BC999617}"/>
              </a:ext>
            </a:extLst>
          </p:cNvPr>
          <p:cNvSpPr>
            <a:spLocks noGrp="1" noChangeArrowheads="1"/>
          </p:cNvSpPr>
          <p:nvPr>
            <p:ph type="body" idx="1"/>
          </p:nvPr>
        </p:nvSpPr>
        <p:spPr>
          <a:xfrm>
            <a:off x="989012" y="3001992"/>
            <a:ext cx="8153400" cy="3886200"/>
          </a:xfrm>
        </p:spPr>
        <p:txBody>
          <a:bodyPr>
            <a:normAutofit/>
          </a:bodyPr>
          <a:lstStyle/>
          <a:p>
            <a:pPr eaLnBrk="1" hangingPunct="1"/>
            <a:r>
              <a:rPr lang="en-US" altLang="en-US" sz="2800" dirty="0">
                <a:latin typeface="Calibri" panose="020F0502020204030204" pitchFamily="34" charset="0"/>
                <a:cs typeface="Calibri" panose="020F0502020204030204" pitchFamily="34" charset="0"/>
              </a:rPr>
              <a:t>Robert’s Rules are archaic (1876)</a:t>
            </a:r>
          </a:p>
          <a:p>
            <a:pPr eaLnBrk="1" hangingPunct="1"/>
            <a:r>
              <a:rPr lang="en-US" altLang="en-US" sz="2800" dirty="0">
                <a:latin typeface="Calibri" panose="020F0502020204030204" pitchFamily="34" charset="0"/>
                <a:cs typeface="Calibri" panose="020F0502020204030204" pitchFamily="34" charset="0"/>
              </a:rPr>
              <a:t>Designed for keeping order, not making decisions</a:t>
            </a:r>
          </a:p>
          <a:p>
            <a:pPr eaLnBrk="1" hangingPunct="1"/>
            <a:r>
              <a:rPr lang="en-US" altLang="en-US" sz="2800" dirty="0">
                <a:latin typeface="Calibri" panose="020F0502020204030204" pitchFamily="34" charset="0"/>
                <a:cs typeface="Calibri" panose="020F0502020204030204" pitchFamily="34" charset="0"/>
              </a:rPr>
              <a:t>Know Robert’s Rules, but don’t use them all the time</a:t>
            </a:r>
          </a:p>
        </p:txBody>
      </p:sp>
      <p:pic>
        <p:nvPicPr>
          <p:cNvPr id="13316" name="Picture 2" descr="http://cdn.babble.com/famecrawler/files/2010/12/bobbys_world-show.jpg">
            <a:extLst>
              <a:ext uri="{FF2B5EF4-FFF2-40B4-BE49-F238E27FC236}">
                <a16:creationId xmlns:a16="http://schemas.microsoft.com/office/drawing/2014/main" id="{52EB676E-37E5-45D8-A3B3-636FEE663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212" y="533400"/>
            <a:ext cx="27908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B96399D-46EB-4E4E-94BF-50E2B6685112}"/>
              </a:ext>
            </a:extLst>
          </p:cNvPr>
          <p:cNvSpPr>
            <a:spLocks noGrp="1" noChangeArrowheads="1"/>
          </p:cNvSpPr>
          <p:nvPr>
            <p:ph type="title"/>
          </p:nvPr>
        </p:nvSpPr>
        <p:spPr>
          <a:xfrm>
            <a:off x="1065212" y="1273707"/>
            <a:ext cx="8686801" cy="1066800"/>
          </a:xfrm>
        </p:spPr>
        <p:txBody>
          <a:bodyPr/>
          <a:lstStyle/>
          <a:p>
            <a:pPr eaLnBrk="1" hangingPunct="1"/>
            <a:r>
              <a:rPr lang="en-US" altLang="en-US" b="1" dirty="0">
                <a:latin typeface="Calibri" panose="020F0502020204030204" pitchFamily="34" charset="0"/>
                <a:cs typeface="Calibri" panose="020F0502020204030204" pitchFamily="34" charset="0"/>
              </a:rPr>
              <a:t>Discussion Before Debate</a:t>
            </a:r>
          </a:p>
        </p:txBody>
      </p:sp>
      <p:sp>
        <p:nvSpPr>
          <p:cNvPr id="12291" name="Rectangle 3">
            <a:extLst>
              <a:ext uri="{FF2B5EF4-FFF2-40B4-BE49-F238E27FC236}">
                <a16:creationId xmlns:a16="http://schemas.microsoft.com/office/drawing/2014/main" id="{40097608-BDD6-4097-B0AC-1C7FEA65BF94}"/>
              </a:ext>
            </a:extLst>
          </p:cNvPr>
          <p:cNvSpPr>
            <a:spLocks noGrp="1" noChangeArrowheads="1"/>
          </p:cNvSpPr>
          <p:nvPr>
            <p:ph type="body" idx="1"/>
          </p:nvPr>
        </p:nvSpPr>
        <p:spPr>
          <a:xfrm>
            <a:off x="941267" y="2590800"/>
            <a:ext cx="8114731" cy="2590800"/>
          </a:xfrm>
        </p:spPr>
        <p:txBody>
          <a:bodyPr/>
          <a:lstStyle/>
          <a:p>
            <a:r>
              <a:rPr lang="en-US" altLang="en-US" sz="3200" dirty="0">
                <a:latin typeface="Calibri" panose="020F0502020204030204" pitchFamily="34" charset="0"/>
                <a:cs typeface="Calibri" panose="020F0502020204030204" pitchFamily="34" charset="0"/>
              </a:rPr>
              <a:t>Debates are confrontational</a:t>
            </a:r>
          </a:p>
          <a:p>
            <a:r>
              <a:rPr lang="en-US" altLang="en-US" sz="3200" dirty="0">
                <a:latin typeface="Calibri" panose="020F0502020204030204" pitchFamily="34" charset="0"/>
                <a:cs typeface="Calibri" panose="020F0502020204030204" pitchFamily="34" charset="0"/>
              </a:rPr>
              <a:t>Discussions are collaborative</a:t>
            </a:r>
          </a:p>
          <a:p>
            <a:r>
              <a:rPr lang="en-US" altLang="en-US" sz="3200" dirty="0">
                <a:latin typeface="Calibri" panose="020F0502020204030204" pitchFamily="34" charset="0"/>
                <a:cs typeface="Calibri" panose="020F0502020204030204" pitchFamily="34" charset="0"/>
              </a:rPr>
              <a:t>Most Committee decisions are collaborative </a:t>
            </a:r>
          </a:p>
        </p:txBody>
      </p:sp>
      <p:pic>
        <p:nvPicPr>
          <p:cNvPr id="12292" name="Picture 2" descr="http://blogs.lctmag.com/images/blogs_lctmag_com/lctblog/decision-making-softwareDMS.jpg">
            <a:extLst>
              <a:ext uri="{FF2B5EF4-FFF2-40B4-BE49-F238E27FC236}">
                <a16:creationId xmlns:a16="http://schemas.microsoft.com/office/drawing/2014/main" id="{700C2034-43D7-461F-91FA-A93B67062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980281"/>
            <a:ext cx="28956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72165756-2796-456C-B99C-D31890B40037}"/>
              </a:ext>
            </a:extLst>
          </p:cNvPr>
          <p:cNvSpPr>
            <a:spLocks noGrp="1"/>
          </p:cNvSpPr>
          <p:nvPr>
            <p:ph type="title"/>
          </p:nvPr>
        </p:nvSpPr>
        <p:spPr/>
        <p:txBody>
          <a:bodyPr/>
          <a:lstStyle/>
          <a:p>
            <a:pPr eaLnBrk="1" hangingPunct="1"/>
            <a:r>
              <a:rPr lang="en-US" altLang="en-US" b="1" dirty="0">
                <a:latin typeface="Calibri" panose="020F0502020204030204" pitchFamily="34" charset="0"/>
                <a:cs typeface="Calibri" panose="020F0502020204030204" pitchFamily="34" charset="0"/>
              </a:rPr>
              <a:t>Discussion Before Deliberation</a:t>
            </a:r>
          </a:p>
        </p:txBody>
      </p:sp>
      <p:sp>
        <p:nvSpPr>
          <p:cNvPr id="15363" name="Content Placeholder 4">
            <a:extLst>
              <a:ext uri="{FF2B5EF4-FFF2-40B4-BE49-F238E27FC236}">
                <a16:creationId xmlns:a16="http://schemas.microsoft.com/office/drawing/2014/main" id="{0B267FD8-604F-495E-8A62-60CB7A2497AD}"/>
              </a:ext>
            </a:extLst>
          </p:cNvPr>
          <p:cNvSpPr>
            <a:spLocks noGrp="1"/>
          </p:cNvSpPr>
          <p:nvPr>
            <p:ph idx="1"/>
          </p:nvPr>
        </p:nvSpPr>
        <p:spPr/>
        <p:txBody>
          <a:bodyPr>
            <a:normAutofit/>
          </a:bodyPr>
          <a:lstStyle/>
          <a:p>
            <a:pPr eaLnBrk="1" hangingPunct="1">
              <a:buFontTx/>
              <a:buNone/>
            </a:pPr>
            <a:r>
              <a:rPr lang="en-US" altLang="en-US" sz="2800" dirty="0">
                <a:latin typeface="Calibri" panose="020F0502020204030204" pitchFamily="34" charset="0"/>
                <a:cs typeface="Calibri" panose="020F0502020204030204" pitchFamily="34" charset="0"/>
              </a:rPr>
              <a:t>Issue:</a:t>
            </a:r>
          </a:p>
          <a:p>
            <a:pPr eaLnBrk="1" hangingPunct="1">
              <a:buFontTx/>
              <a:buNone/>
            </a:pPr>
            <a:r>
              <a:rPr lang="en-US" altLang="en-US" sz="2800" dirty="0">
                <a:latin typeface="Calibri" panose="020F0502020204030204" pitchFamily="34" charset="0"/>
                <a:cs typeface="Calibri" panose="020F0502020204030204" pitchFamily="34" charset="0"/>
              </a:rPr>
              <a:t>   Should we change the date of the annual meeting to December?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upload.wikimedia.org/wikipedia/commons/c/cb/3D_Judges_Gavel.jpg">
            <a:extLst>
              <a:ext uri="{FF2B5EF4-FFF2-40B4-BE49-F238E27FC236}">
                <a16:creationId xmlns:a16="http://schemas.microsoft.com/office/drawing/2014/main" id="{B7C52E6C-F2C6-4B2B-9A14-4A353F48E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1676400"/>
            <a:ext cx="3505200" cy="233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a:extLst>
              <a:ext uri="{FF2B5EF4-FFF2-40B4-BE49-F238E27FC236}">
                <a16:creationId xmlns:a16="http://schemas.microsoft.com/office/drawing/2014/main" id="{9C977F1D-9CC8-43F5-8343-9E9D1268A205}"/>
              </a:ext>
            </a:extLst>
          </p:cNvPr>
          <p:cNvSpPr>
            <a:spLocks noGrp="1"/>
          </p:cNvSpPr>
          <p:nvPr>
            <p:ph type="title"/>
          </p:nvPr>
        </p:nvSpPr>
        <p:spPr>
          <a:xfrm>
            <a:off x="891816" y="571501"/>
            <a:ext cx="7772400" cy="1143000"/>
          </a:xfrm>
        </p:spPr>
        <p:txBody>
          <a:bodyPr/>
          <a:lstStyle/>
          <a:p>
            <a:r>
              <a:rPr lang="en-US" altLang="en-US" dirty="0">
                <a:latin typeface="Calibri" panose="020F0502020204030204" pitchFamily="34" charset="0"/>
                <a:cs typeface="Calibri" panose="020F0502020204030204" pitchFamily="34" charset="0"/>
              </a:rPr>
              <a:t>Summary Tips for Leading the Meeting</a:t>
            </a:r>
          </a:p>
        </p:txBody>
      </p:sp>
      <p:sp>
        <p:nvSpPr>
          <p:cNvPr id="9220" name="Content Placeholder 2">
            <a:extLst>
              <a:ext uri="{FF2B5EF4-FFF2-40B4-BE49-F238E27FC236}">
                <a16:creationId xmlns:a16="http://schemas.microsoft.com/office/drawing/2014/main" id="{61A6E99B-3C1F-451C-A78D-7D7352ECE5BF}"/>
              </a:ext>
            </a:extLst>
          </p:cNvPr>
          <p:cNvSpPr>
            <a:spLocks noGrp="1"/>
          </p:cNvSpPr>
          <p:nvPr>
            <p:ph idx="1"/>
          </p:nvPr>
        </p:nvSpPr>
        <p:spPr>
          <a:xfrm>
            <a:off x="1377950" y="2057400"/>
            <a:ext cx="7772400" cy="4114800"/>
          </a:xfrm>
        </p:spPr>
        <p:txBody>
          <a:bodyPr/>
          <a:lstStyle/>
          <a:p>
            <a:r>
              <a:rPr lang="en-US" altLang="en-US" sz="2800" dirty="0">
                <a:latin typeface="Calibri" panose="020F0502020204030204" pitchFamily="34" charset="0"/>
                <a:cs typeface="Calibri" panose="020F0502020204030204" pitchFamily="34" charset="0"/>
              </a:rPr>
              <a:t>Start on Time</a:t>
            </a:r>
          </a:p>
          <a:p>
            <a:r>
              <a:rPr lang="en-US" altLang="en-US" sz="2800" dirty="0">
                <a:latin typeface="Calibri" panose="020F0502020204030204" pitchFamily="34" charset="0"/>
                <a:cs typeface="Calibri" panose="020F0502020204030204" pitchFamily="34" charset="0"/>
              </a:rPr>
              <a:t>Talk less, facilitate more</a:t>
            </a:r>
          </a:p>
          <a:p>
            <a:r>
              <a:rPr lang="en-US" altLang="en-US" sz="2800" dirty="0">
                <a:latin typeface="Calibri" panose="020F0502020204030204" pitchFamily="34" charset="0"/>
                <a:cs typeface="Calibri" panose="020F0502020204030204" pitchFamily="34" charset="0"/>
              </a:rPr>
              <a:t>Get everyone involved</a:t>
            </a:r>
          </a:p>
          <a:p>
            <a:r>
              <a:rPr lang="en-US" altLang="en-US" sz="2800" dirty="0">
                <a:latin typeface="Calibri" panose="020F0502020204030204" pitchFamily="34" charset="0"/>
                <a:cs typeface="Calibri" panose="020F0502020204030204" pitchFamily="34" charset="0"/>
              </a:rPr>
              <a:t>Keep group focused on agenda items</a:t>
            </a:r>
          </a:p>
          <a:p>
            <a:r>
              <a:rPr lang="en-US" altLang="en-US" sz="2800" dirty="0">
                <a:latin typeface="Calibri" panose="020F0502020204030204" pitchFamily="34" charset="0"/>
                <a:cs typeface="Calibri" panose="020F0502020204030204" pitchFamily="34" charset="0"/>
              </a:rPr>
              <a:t>Pass clear motions to document results</a:t>
            </a:r>
          </a:p>
          <a:p>
            <a:r>
              <a:rPr lang="en-US" altLang="en-US" sz="2800" dirty="0">
                <a:latin typeface="Calibri" panose="020F0502020204030204" pitchFamily="34" charset="0"/>
                <a:cs typeface="Calibri" panose="020F0502020204030204" pitchFamily="34" charset="0"/>
              </a:rPr>
              <a:t>End on time (or early)</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9BDA-3465-48DC-991A-41EA09B87076}"/>
              </a:ext>
            </a:extLst>
          </p:cNvPr>
          <p:cNvSpPr>
            <a:spLocks noGrp="1"/>
          </p:cNvSpPr>
          <p:nvPr>
            <p:ph type="title"/>
          </p:nvPr>
        </p:nvSpPr>
        <p:spPr/>
        <p:txBody>
          <a:bodyPr>
            <a:normAutofit/>
          </a:bodyPr>
          <a:lstStyle/>
          <a:p>
            <a:r>
              <a:rPr lang="en-US" sz="6000" dirty="0">
                <a:latin typeface="Calibri" panose="020F0502020204030204" pitchFamily="34" charset="0"/>
                <a:cs typeface="Times New Roman" panose="02020603050405020304" pitchFamily="18" charset="0"/>
              </a:rPr>
              <a:t>Setting the Tone</a:t>
            </a:r>
          </a:p>
        </p:txBody>
      </p:sp>
      <p:sp>
        <p:nvSpPr>
          <p:cNvPr id="3" name="Text Placeholder 2">
            <a:extLst>
              <a:ext uri="{FF2B5EF4-FFF2-40B4-BE49-F238E27FC236}">
                <a16:creationId xmlns:a16="http://schemas.microsoft.com/office/drawing/2014/main" id="{BBF1ECBA-6F7B-4DB4-B5E9-454622A13BD0}"/>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Early and Often</a:t>
            </a:r>
          </a:p>
        </p:txBody>
      </p:sp>
    </p:spTree>
    <p:extLst>
      <p:ext uri="{BB962C8B-B14F-4D97-AF65-F5344CB8AC3E}">
        <p14:creationId xmlns:p14="http://schemas.microsoft.com/office/powerpoint/2010/main" val="371157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AA7B52-EF2D-46BF-87CD-2A7545B0E3F7}"/>
              </a:ext>
            </a:extLst>
          </p:cNvPr>
          <p:cNvPicPr>
            <a:picLocks noChangeAspect="1"/>
          </p:cNvPicPr>
          <p:nvPr/>
        </p:nvPicPr>
        <p:blipFill>
          <a:blip r:embed="rId3"/>
          <a:stretch>
            <a:fillRect/>
          </a:stretch>
        </p:blipFill>
        <p:spPr>
          <a:xfrm>
            <a:off x="1370012" y="152400"/>
            <a:ext cx="9105900" cy="6070600"/>
          </a:xfrm>
          <a:prstGeom prst="rect">
            <a:avLst/>
          </a:prstGeom>
        </p:spPr>
      </p:pic>
      <p:pic>
        <p:nvPicPr>
          <p:cNvPr id="3" name="Picture 2">
            <a:extLst>
              <a:ext uri="{FF2B5EF4-FFF2-40B4-BE49-F238E27FC236}">
                <a16:creationId xmlns:a16="http://schemas.microsoft.com/office/drawing/2014/main" id="{C82C309A-77DE-4B5F-8DBA-61762BECB3F3}"/>
              </a:ext>
            </a:extLst>
          </p:cNvPr>
          <p:cNvPicPr/>
          <p:nvPr/>
        </p:nvPicPr>
        <p:blipFill>
          <a:blip r:embed="rId4">
            <a:extLst>
              <a:ext uri="{28A0092B-C50C-407E-A947-70E740481C1C}">
                <a14:useLocalDpi xmlns:a14="http://schemas.microsoft.com/office/drawing/2010/main" val="0"/>
              </a:ext>
            </a:extLst>
          </a:blip>
          <a:stretch>
            <a:fillRect/>
          </a:stretch>
        </p:blipFill>
        <p:spPr>
          <a:xfrm>
            <a:off x="4341812" y="1828800"/>
            <a:ext cx="2763837" cy="1306513"/>
          </a:xfrm>
          <a:prstGeom prst="rect">
            <a:avLst/>
          </a:prstGeom>
        </p:spPr>
      </p:pic>
    </p:spTree>
    <p:extLst>
      <p:ext uri="{BB962C8B-B14F-4D97-AF65-F5344CB8AC3E}">
        <p14:creationId xmlns:p14="http://schemas.microsoft.com/office/powerpoint/2010/main" val="325305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FE62-E7B5-4D94-ACDB-99940B86227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Use Guiding Language</a:t>
            </a:r>
          </a:p>
        </p:txBody>
      </p:sp>
      <p:sp>
        <p:nvSpPr>
          <p:cNvPr id="3" name="Content Placeholder 2">
            <a:extLst>
              <a:ext uri="{FF2B5EF4-FFF2-40B4-BE49-F238E27FC236}">
                <a16:creationId xmlns:a16="http://schemas.microsoft.com/office/drawing/2014/main" id="{F524969D-A6A8-4284-895F-130D0B0AD24F}"/>
              </a:ext>
            </a:extLst>
          </p:cNvPr>
          <p:cNvSpPr>
            <a:spLocks noGrp="1"/>
          </p:cNvSpPr>
          <p:nvPr>
            <p:ph idx="1"/>
          </p:nvPr>
        </p:nvSpPr>
        <p:spPr/>
        <p:txBody>
          <a:bodyPr>
            <a:normAutofit fontScale="92500" lnSpcReduction="20000"/>
          </a:bodyPr>
          <a:lstStyle/>
          <a:p>
            <a:r>
              <a:rPr lang="en-US" sz="2400" dirty="0">
                <a:latin typeface="Calibri" panose="020F0502020204030204" pitchFamily="34" charset="0"/>
                <a:cs typeface="Calibri" panose="020F0502020204030204" pitchFamily="34" charset="0"/>
              </a:rPr>
              <a:t>Be careful to avoid “you” when you can use “we.” We have gotten into the weeds on this issue, let’s bring this to a conclusion and move on.</a:t>
            </a:r>
          </a:p>
          <a:p>
            <a:r>
              <a:rPr lang="en-US" sz="2400" dirty="0">
                <a:latin typeface="Calibri" panose="020F0502020204030204" pitchFamily="34" charset="0"/>
                <a:cs typeface="Calibri" panose="020F0502020204030204" pitchFamily="34" charset="0"/>
              </a:rPr>
              <a:t>To deal with the over-talkative participant – George has done an excellent job of letting us know his thoughts, who else has something to add.</a:t>
            </a:r>
          </a:p>
          <a:p>
            <a:r>
              <a:rPr lang="en-US" sz="2400" dirty="0">
                <a:latin typeface="Calibri" panose="020F0502020204030204" pitchFamily="34" charset="0"/>
                <a:cs typeface="Calibri" panose="020F0502020204030204" pitchFamily="34" charset="0"/>
              </a:rPr>
              <a:t>Stopping a bully – I’d like to remind everyone that it is critical to our success that we respectfully listen to others comments and keep an open mind.</a:t>
            </a:r>
          </a:p>
          <a:p>
            <a:r>
              <a:rPr lang="en-US" sz="2400" dirty="0">
                <a:latin typeface="Calibri" panose="020F0502020204030204" pitchFamily="34" charset="0"/>
                <a:cs typeface="Calibri" panose="020F0502020204030204" pitchFamily="34" charset="0"/>
              </a:rPr>
              <a:t>Helping the quiet ones – Betty, I’d love to hear your thoughts about this issue.</a:t>
            </a:r>
          </a:p>
          <a:p>
            <a:r>
              <a:rPr lang="en-US" sz="2400" dirty="0">
                <a:latin typeface="Calibri" panose="020F0502020204030204" pitchFamily="34" charset="0"/>
                <a:cs typeface="Calibri" panose="020F0502020204030204" pitchFamily="34" charset="0"/>
              </a:rPr>
              <a:t>Stopping redundant discussion – We’ve had some great discussion. Are there any new thoughts that haven’t been expressed that we need to cover?</a:t>
            </a:r>
          </a:p>
        </p:txBody>
      </p:sp>
    </p:spTree>
    <p:extLst>
      <p:ext uri="{BB962C8B-B14F-4D97-AF65-F5344CB8AC3E}">
        <p14:creationId xmlns:p14="http://schemas.microsoft.com/office/powerpoint/2010/main" val="195592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6B1F-A562-4D1F-9CD6-E9E72545223E}"/>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Use the Agenda…</a:t>
            </a:r>
            <a:endParaRPr lang="en-US" dirty="0"/>
          </a:p>
        </p:txBody>
      </p:sp>
      <p:sp>
        <p:nvSpPr>
          <p:cNvPr id="3" name="Text Placeholder 2">
            <a:extLst>
              <a:ext uri="{FF2B5EF4-FFF2-40B4-BE49-F238E27FC236}">
                <a16:creationId xmlns:a16="http://schemas.microsoft.com/office/drawing/2014/main" id="{D9F8F48F-7FEE-48A9-BE26-E5465E157D0D}"/>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Don’t Have an Agenda</a:t>
            </a:r>
          </a:p>
          <a:p>
            <a:endParaRPr lang="en-US" dirty="0"/>
          </a:p>
        </p:txBody>
      </p:sp>
    </p:spTree>
    <p:extLst>
      <p:ext uri="{BB962C8B-B14F-4D97-AF65-F5344CB8AC3E}">
        <p14:creationId xmlns:p14="http://schemas.microsoft.com/office/powerpoint/2010/main" val="21696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A8DEF11-DC20-4819-9C74-BF9622DB907F}"/>
              </a:ext>
            </a:extLst>
          </p:cNvPr>
          <p:cNvPicPr>
            <a:picLocks noChangeAspect="1"/>
          </p:cNvPicPr>
          <p:nvPr/>
        </p:nvPicPr>
        <p:blipFill>
          <a:blip r:embed="rId3"/>
          <a:stretch>
            <a:fillRect/>
          </a:stretch>
        </p:blipFill>
        <p:spPr>
          <a:xfrm>
            <a:off x="4189412" y="152400"/>
            <a:ext cx="6248400" cy="6286269"/>
          </a:xfrm>
          <a:prstGeom prst="rect">
            <a:avLst/>
          </a:prstGeom>
        </p:spPr>
      </p:pic>
      <p:sp>
        <p:nvSpPr>
          <p:cNvPr id="4" name="TextBox 3">
            <a:extLst>
              <a:ext uri="{FF2B5EF4-FFF2-40B4-BE49-F238E27FC236}">
                <a16:creationId xmlns:a16="http://schemas.microsoft.com/office/drawing/2014/main" id="{ABC2042C-1828-49A6-B407-2E5CF6796105}"/>
              </a:ext>
            </a:extLst>
          </p:cNvPr>
          <p:cNvSpPr txBox="1"/>
          <p:nvPr/>
        </p:nvSpPr>
        <p:spPr>
          <a:xfrm>
            <a:off x="531812" y="1752600"/>
            <a:ext cx="3048000"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Stephen Covey’s </a:t>
            </a:r>
          </a:p>
          <a:p>
            <a:r>
              <a:rPr lang="en-US" sz="3200" dirty="0">
                <a:latin typeface="Calibri" panose="020F0502020204030204" pitchFamily="34" charset="0"/>
                <a:cs typeface="Calibri" panose="020F0502020204030204" pitchFamily="34" charset="0"/>
              </a:rPr>
              <a:t>Quadrants</a:t>
            </a:r>
          </a:p>
        </p:txBody>
      </p:sp>
    </p:spTree>
    <p:extLst>
      <p:ext uri="{BB962C8B-B14F-4D97-AF65-F5344CB8AC3E}">
        <p14:creationId xmlns:p14="http://schemas.microsoft.com/office/powerpoint/2010/main" val="365645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8FD5-9574-4A9D-BF20-885F9ACA25D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 don’t want to be the leader</a:t>
            </a:r>
          </a:p>
        </p:txBody>
      </p:sp>
      <p:sp>
        <p:nvSpPr>
          <p:cNvPr id="3" name="Text Placeholder 2">
            <a:extLst>
              <a:ext uri="{FF2B5EF4-FFF2-40B4-BE49-F238E27FC236}">
                <a16:creationId xmlns:a16="http://schemas.microsoft.com/office/drawing/2014/main" id="{267F4DF5-059A-41C8-9EF0-2248904FE9F5}"/>
              </a:ext>
            </a:extLst>
          </p:cNvPr>
          <p:cNvSpPr>
            <a:spLocks noGrp="1"/>
          </p:cNvSpPr>
          <p:nvPr>
            <p:ph type="body" idx="1"/>
          </p:nvPr>
        </p:nvSpPr>
        <p:spPr/>
        <p:txBody>
          <a:bodyPr>
            <a:normAutofit/>
          </a:bodyPr>
          <a:lstStyle/>
          <a:p>
            <a:r>
              <a:rPr lang="en-US" sz="2800" dirty="0">
                <a:latin typeface="Calibri" panose="020F0502020204030204" pitchFamily="34" charset="0"/>
                <a:cs typeface="Calibri" panose="020F0502020204030204" pitchFamily="34" charset="0"/>
              </a:rPr>
              <a:t>If I can’t speak to issues I care about.</a:t>
            </a:r>
          </a:p>
        </p:txBody>
      </p:sp>
    </p:spTree>
    <p:extLst>
      <p:ext uri="{BB962C8B-B14F-4D97-AF65-F5344CB8AC3E}">
        <p14:creationId xmlns:p14="http://schemas.microsoft.com/office/powerpoint/2010/main" val="218831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B0B2-F50C-4405-974F-09FF432AC43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Follow the Plan</a:t>
            </a:r>
          </a:p>
        </p:txBody>
      </p:sp>
      <p:sp>
        <p:nvSpPr>
          <p:cNvPr id="3" name="Text Placeholder 2">
            <a:extLst>
              <a:ext uri="{FF2B5EF4-FFF2-40B4-BE49-F238E27FC236}">
                <a16:creationId xmlns:a16="http://schemas.microsoft.com/office/drawing/2014/main" id="{C47188ED-95AE-41AE-A086-A035E2C953E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915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E3B9166-2E01-44C0-B213-4E36B4FF9306}" vid="{9FB243D3-233B-4EB4-BE37-C505132985D4}"/>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CEB76F-5C52-4F69-A3C1-2DBEA8CF74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32D51B-405E-4F81-B5A9-F253CD7FC48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E7567CE-A543-444C-8597-EB22784911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2440</TotalTime>
  <Words>1349</Words>
  <Application>Microsoft Office PowerPoint</Application>
  <PresentationFormat>Custom</PresentationFormat>
  <Paragraphs>101</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Medium</vt:lpstr>
      <vt:lpstr>Garamond</vt:lpstr>
      <vt:lpstr>Wingdings</vt:lpstr>
      <vt:lpstr>Business Contrast 16x9</vt:lpstr>
      <vt:lpstr>Managing Meetings Like a Leader</vt:lpstr>
      <vt:lpstr>Manage Meetings Like a Leader</vt:lpstr>
      <vt:lpstr>Setting the Tone</vt:lpstr>
      <vt:lpstr>PowerPoint Presentation</vt:lpstr>
      <vt:lpstr>Use Guiding Language</vt:lpstr>
      <vt:lpstr>Use the Agenda…</vt:lpstr>
      <vt:lpstr>PowerPoint Presentation</vt:lpstr>
      <vt:lpstr>I don’t want to be the leader</vt:lpstr>
      <vt:lpstr>Follow the Plan</vt:lpstr>
      <vt:lpstr>Practicing Transparency </vt:lpstr>
      <vt:lpstr>Transparency</vt:lpstr>
      <vt:lpstr>What is “transparency?”</vt:lpstr>
      <vt:lpstr>What is transparency?</vt:lpstr>
      <vt:lpstr>Transparency</vt:lpstr>
      <vt:lpstr>In the absence of information, it is human nature to fill the void with negative assumptions</vt:lpstr>
      <vt:lpstr>Mistakes Happen</vt:lpstr>
      <vt:lpstr>Damage Control</vt:lpstr>
      <vt:lpstr>Know the Rules… </vt:lpstr>
      <vt:lpstr>Robert's Rules were first published in 1876…   …and they have been preventing associations from getting stuff done ever since.</vt:lpstr>
      <vt:lpstr>Bobby’s Suggestions</vt:lpstr>
      <vt:lpstr>Discussion Before Debate</vt:lpstr>
      <vt:lpstr>Discussion Before Deliberation</vt:lpstr>
      <vt:lpstr>Summary Tips for Leading the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Jan Phillips</dc:creator>
  <cp:lastModifiedBy>Jan Phillips</cp:lastModifiedBy>
  <cp:revision>28</cp:revision>
  <dcterms:created xsi:type="dcterms:W3CDTF">2020-10-06T15:27:25Z</dcterms:created>
  <dcterms:modified xsi:type="dcterms:W3CDTF">2020-11-18T14:43:52Z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